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60" r:id="rId5"/>
    <p:sldId id="261" r:id="rId6"/>
    <p:sldId id="269" r:id="rId7"/>
    <p:sldId id="317" r:id="rId8"/>
    <p:sldId id="264" r:id="rId9"/>
    <p:sldId id="270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320" r:id="rId18"/>
    <p:sldId id="262" r:id="rId19"/>
    <p:sldId id="279" r:id="rId20"/>
    <p:sldId id="285" r:id="rId21"/>
    <p:sldId id="283" r:id="rId22"/>
    <p:sldId id="288" r:id="rId23"/>
    <p:sldId id="315" r:id="rId24"/>
    <p:sldId id="289" r:id="rId25"/>
    <p:sldId id="290" r:id="rId26"/>
    <p:sldId id="291" r:id="rId27"/>
    <p:sldId id="321" r:id="rId28"/>
    <p:sldId id="292" r:id="rId29"/>
    <p:sldId id="293" r:id="rId30"/>
    <p:sldId id="294" r:id="rId31"/>
    <p:sldId id="296" r:id="rId32"/>
    <p:sldId id="316" r:id="rId33"/>
    <p:sldId id="297" r:id="rId34"/>
    <p:sldId id="298" r:id="rId35"/>
    <p:sldId id="299" r:id="rId36"/>
    <p:sldId id="318" r:id="rId37"/>
    <p:sldId id="300" r:id="rId38"/>
    <p:sldId id="303" r:id="rId39"/>
    <p:sldId id="305" r:id="rId40"/>
    <p:sldId id="307" r:id="rId41"/>
    <p:sldId id="308" r:id="rId42"/>
    <p:sldId id="310" r:id="rId43"/>
    <p:sldId id="319" r:id="rId44"/>
    <p:sldId id="309" r:id="rId45"/>
    <p:sldId id="311" r:id="rId46"/>
    <p:sldId id="312" r:id="rId47"/>
    <p:sldId id="313" r:id="rId48"/>
    <p:sldId id="314" r:id="rId49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여기어때 잘난체 고딕" panose="00000500000000000000" pitchFamily="50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04EC2C-E572-46F6-AA09-A67893227C88}">
          <p14:sldIdLst>
            <p14:sldId id="256"/>
            <p14:sldId id="257"/>
          </p14:sldIdLst>
        </p14:section>
        <p14:section name="1. 연구개요" id="{1D5F4072-B98E-48F3-9A3A-0F8DE233AD05}">
          <p14:sldIdLst>
            <p14:sldId id="259"/>
            <p14:sldId id="260"/>
            <p14:sldId id="261"/>
            <p14:sldId id="269"/>
            <p14:sldId id="317"/>
            <p14:sldId id="264"/>
            <p14:sldId id="270"/>
            <p14:sldId id="271"/>
            <p14:sldId id="273"/>
            <p14:sldId id="274"/>
          </p14:sldIdLst>
        </p14:section>
        <p14:section name="2. 기존 연구 분석" id="{70DB29DE-10CD-49ED-B8D6-71F0F50BB476}">
          <p14:sldIdLst>
            <p14:sldId id="275"/>
            <p14:sldId id="276"/>
            <p14:sldId id="277"/>
            <p14:sldId id="278"/>
            <p14:sldId id="320"/>
            <p14:sldId id="262"/>
            <p14:sldId id="279"/>
          </p14:sldIdLst>
        </p14:section>
        <p14:section name="3. 연구 목표" id="{E2BE8E67-349C-4D42-BF16-BD0061D15DB9}">
          <p14:sldIdLst>
            <p14:sldId id="285"/>
            <p14:sldId id="283"/>
          </p14:sldIdLst>
        </p14:section>
        <p14:section name="4. 연구 결과 및 고찰" id="{18AD738A-2D07-42DB-974F-9393E3B3E8B5}">
          <p14:sldIdLst>
            <p14:sldId id="288"/>
            <p14:sldId id="315"/>
            <p14:sldId id="289"/>
            <p14:sldId id="290"/>
            <p14:sldId id="291"/>
            <p14:sldId id="321"/>
            <p14:sldId id="292"/>
            <p14:sldId id="293"/>
            <p14:sldId id="294"/>
            <p14:sldId id="296"/>
            <p14:sldId id="316"/>
            <p14:sldId id="297"/>
            <p14:sldId id="298"/>
            <p14:sldId id="299"/>
            <p14:sldId id="318"/>
            <p14:sldId id="300"/>
            <p14:sldId id="303"/>
            <p14:sldId id="305"/>
            <p14:sldId id="307"/>
            <p14:sldId id="308"/>
          </p14:sldIdLst>
        </p14:section>
        <p14:section name="5. 결론 및 요약" id="{2554390C-EC05-4234-9FE8-DFFE92E479A2}">
          <p14:sldIdLst>
            <p14:sldId id="310"/>
            <p14:sldId id="319"/>
            <p14:sldId id="309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1305D-12EE-4CCB-8A2C-A80A0759C589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C7FD1-0CD2-4F63-BCEC-CFF9B49EA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9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https://ko.wikipedia.org/wiki/%EB%82%98%EC%9D%B4%ED%8A%B8_%28%EC%B2%B4%EC%8A%A4%29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43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35DE-DE16-153E-64E7-5407F093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A6FB0C-4DCB-0B59-996C-2C3145DDE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91DE86-5577-F2F2-39F9-CEABCBC42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E1941B-8820-D057-B42D-C767D2876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45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4926-6C31-70DB-549E-413BCEF2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42CB05-7944-9D89-139A-8D7069CBC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F4EEE8-E3AC-4D9E-B834-4F8CDE56F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CB04-2940-DF95-E03D-EB7ADE973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8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AC7CA-74EB-2849-8891-10DC5E33D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E0C2B-351B-42A2-9734-652106B0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A4D5A3-A04C-E714-EBC0-9F284E1D7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157D0-E0F8-60EA-6AB3-3AA1278A0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49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7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1F763-BF95-95C0-4CFF-DF7921286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C129DA-BAFE-5A22-A7E8-FD3B75F39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F8AEED-0585-14DA-F0FD-6064A781C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R. Gerlach and Scott M. Gerlach, The Knight’s Tour in 3-Dimensional Chess,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2019 Conference Proceedings, Paper BP-141 (Philadelphia, PA: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PharmaSUG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2019).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 L. Chia, Siew-Hui Ong, Generalized Knight's Tours on Rectangular Chessboards, Discrete Applied Mathematics, 150 (2005), 80–89.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323515-5BBA-652C-C7E3-F78CF591F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23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C1DA8-3FBE-660E-47FC-621D26901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8BF501-BA11-D073-9C51-C58394EE7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34F108-2FCB-FA9C-0518-3AF6E016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ACD86-CEC6-37E7-57DA-8E1275F9F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59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9229-F305-661B-93A8-4729CC4B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D5E7C2-627E-12E5-6A0D-54F77886E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DFCFDA-388D-55F9-C0B3-252F2908C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6DCFCF-6ED4-839F-4D2D-F204FA1F3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30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C31E6-B680-2959-F504-7910AFF4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749794-3A26-5084-FA09-8F27A4ADF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F5AC40-DACC-A34A-A214-01F511434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2CC4F-5FA7-DF97-8BB1-1478DD1BD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94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D4822-F5CA-E4D2-4CBD-7E9F1A8C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E4B166-8CBE-24DA-A0D1-721ED10C2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05FA25-ED7D-260A-253C-1E366EA6A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1872E-3133-2881-8823-DEB29A1BC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81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7520F-7538-971A-C1AB-7588E2C0E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75D0A5-409B-5056-8661-5582BBA53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50E97-10FD-B946-CD62-EC1BDDA55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https://mathoverflow.net/questions/165839/knights-tours-in-higher-dimensions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595909-99FD-FB86-283B-22C4E0E23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4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https://ko.wikipedia.org/wiki/%EA%B8%B0%EC%82%AC%EC%9D%98_%EC%97%AC%ED%96%89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5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7677A-B92E-B353-03BC-BB9DDB08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911A5F-A0E7-A832-48CC-599F577CE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C4E9AE-4A25-360B-24A0-208A2C725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FEF19-B379-A111-B83A-8F9262D72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65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B5A31-AFDA-56CC-C516-DB2FC35D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4DB9C6-AE08-741D-FF85-DE43BDE10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42F86-AA3A-8364-C9E1-F5577D605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B566C4-AD87-B1B6-2331-9958CC12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35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2A44A-0497-FE1F-0519-ACCF126B6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9582EE-CB77-ECC4-FE6B-1A4D022B6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DAF220-43FD-E36F-2864-5DF393916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2C295-E9F9-6746-9EC1-77E54C191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6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7FC3-EBB8-2A6F-B0B8-05568356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031CD0-1E75-53E2-C46D-4A610AAB9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8A6DC4-BE84-CEDF-B6AC-EC1EA6BB5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327900-5A4B-ECA8-814A-CF7EB5F41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01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BA31-014B-97B1-516A-699E8137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D21765-4E3F-CAD8-E843-5AAF47512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8D67EA-9A49-32CE-37DC-BDB0A36EA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Ganzfried, S. (2004). A Simple Algorithm for Knight's Tours. REU paper, Oregon State University.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45E6D-072D-5D65-CE8F-11C182572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23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15342-98F6-7E12-9E41-CAD6E092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7AC4C5-2B17-4A7F-7654-9279B8E9D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4DB3C-2283-E5F9-F4D7-E2E769D3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5D094-A50C-DC41-8439-769D2BED5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93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D71FC-9AA7-1548-C42A-B2259DA6E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906F19-A4C4-B9B8-44D4-421FF1DA3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7E934F-CDB7-88E7-81A7-705515A2D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Ganzfried, S. (2004). A Simple Algorithm for Knight's Tours. REU paper, Oregon State University.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49401-7AC1-D7D5-0D0A-43E1943F8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72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32DDA-42BE-4DD0-2D4A-BF8FD709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63BF9C-7499-55BA-1D24-199ADAB79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AB97BA-554D-1830-6102-377A1D6E9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ABFD4-A2EA-9E38-7D12-B8F4F9B4C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87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A836-5DF2-4C85-398A-8239801EE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02FBA-CF00-7E6E-357A-12548D299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38BAD7-BDDE-4D1C-D48E-E6D67661E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2ECBF-5AEB-C866-81EF-DE59ADD81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41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7DC89-9D65-E25E-2A26-153902541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D64940-FCEC-5E63-F606-04EAD12A4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29D006-BC19-8C0E-01F4-3C3FD369F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74A599-0004-7664-3C0F-CB5B46422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8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J. Schwenk. Which rectangular chessboards have a knight’s tour?.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 Magazine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64(5):325–332, 1991.</a:t>
            </a:r>
            <a:br>
              <a:rPr lang="en-US" altLang="ko-KR" dirty="0"/>
            </a:br>
            <a:r>
              <a:rPr lang="en-US" altLang="ko-KR" dirty="0"/>
              <a:t>https://ibmathsresources.com/2013/11/19/knights-tour/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99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8139-097F-29EA-DEAD-4DB23848E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D8E78C-152C-9DAC-8184-B2D648C6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893B82-AE81-ACA6-A4E9-FD35E2743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48D33-2DA1-B869-A69C-AC85C18CC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01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CD59-13A6-982E-DBE5-49BD702A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E91FCD-4CE9-0BA5-55C1-0A54403D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C1B0FD-6AFD-52F8-9220-41B5C6A34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76527-618E-B8E6-E4B6-F2A8F08B9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882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E1CAE-E9B8-CEF1-4234-45AEC7DAD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7F6E23-F2D9-320D-3139-87C040911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14A1-B9F2-F7F3-D5DD-BF65918AA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https://commons.wikimedia.org/wiki/File:Chessboard480.png</a:t>
            </a:r>
          </a:p>
          <a:p>
            <a:r>
              <a:rPr lang="en-US" altLang="ko-KR" dirty="0"/>
              <a:t>https://www.flaticon.com/kr/free-icon/knight-chess-piece-outline_32648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44BF2F-75D3-C975-C5AA-7DF224F10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50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0A8A-922C-2F02-A989-E4D9B7CA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31A44A-3446-11E7-907A-E1F99BC39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B84DD6-60BD-4745-3289-D9EA3B0E4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C2C6B-B881-B8F7-5F51-71053A620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60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E2DBD-069A-0F89-891E-61BBA08C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E998A1-3F13-F26C-9E17-AD2A5C9CC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C86A1F-0886-9C0D-D8F5-44D1F7D71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E59AF-B6FE-FE89-F8A8-301F449A6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7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CB2FB-C607-F31B-E76B-5DD7241E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4EE579-E0CC-D687-4A20-A8F385F70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0B51D-E860-2E44-201D-ABCC7D88D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E4B70-258F-7FD1-D612-9A52C7DB3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94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7129A-E0CD-B078-4D0A-260DC04C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0B3EA2-2D66-15EF-6099-9C95C8004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AA0D2C-F8AC-AAFF-249C-9BBE38101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https://magazine.hankyung.com/business/article/202101061704b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https://ko.m.wikipedia.org/wiki/%ED%8C%8C%EC%9D%BC:8-puzzle_by_ddong.jpg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D18F5-0EB4-BBB9-8AE9-8EFEE90C6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62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3B8ED-BD14-31AE-5ECB-24BDB9A1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73432A-4F10-9955-EB24-00B42F8A4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4486FF-6E04-66D1-3C21-137008807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6EE33-CD4B-C9B0-97A0-E511AF690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88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60306-2CB4-3585-9622-409C5CE1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7EF27B-5726-9AC6-3580-CE6ED9E2A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47A115-6E49-B503-7367-2A9F790EF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https://sites.science.oregonstate.edu/math_reu/proceedings/REU_Proceedings/Proceedings2004/2004Ganzfried.pdf?utm_source=chatgpt.com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5D2C1-C41E-ADC8-F1E7-D172375BE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72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762A-C995-C152-43E5-2EAB3DFA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7AFE98-4465-9E20-5339-A854A79F1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50B433-E8DB-BBBE-083E-7E01E9C28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https://theory.stanford.edu/~amitp/GameProgramming/AStarComparison.html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BD8C41-77A7-1A65-989A-FBDE345B7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9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67DD-4EFD-BFE4-9019-B2C9FBCB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CA16FB-6BA1-739F-C38E-0D443499D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AF591E-60E7-B13B-0BA1-929FBCFAA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E3FE7-37B2-5EFE-8BC0-17874A04F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76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6EAA8-DBF4-D78A-B84A-A5533155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7AD5FE-96C6-DFC9-9408-3190E856F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9C15CB-6FA5-FECE-45B2-C875ECBA9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196B89-1FE5-096C-C1A5-2E52A89AE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8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497D3-F8EC-261C-43F4-FD9BDA1F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ED2D05-7182-D5BB-2C6D-31D64A901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45B6BE-59D0-46EC-6C4D-466166B4E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155BB6-EACE-8FBE-FC70-87EBBB1AE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98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F5DC5-600B-2D1F-034F-CFF1750D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38F0C9-D1BE-447A-DD46-35200CA11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3C96BB-D127-CBF2-E4DD-93341DF2D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https://zs.thulb.uni-jena.de/rsc/viewer/jportal_derivate_00191913/ALZ_1825_Bd02_0334.tif?logicalDiv=jportal_jparticle_00189099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713A6-3573-375C-7A1B-2B08AD2D3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C7FD1-0CD2-4F63-BCEC-CFF9B49EAA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0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A0648-210A-6862-6192-4D7635517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752448-4460-D84B-A282-5654399CE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EA07DF-E757-B08B-992D-4614D2D37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58FC5-7BF6-5430-1D2F-482794B1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4CE99-06BF-138D-0D7B-F3B24375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5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89FAF-7BB4-F4BA-9C53-F0C5B917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C67EBA-03EA-F817-C7A8-17AB159B5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FC529-CB1B-253E-2B1C-CEB3505C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2FC47-2E42-59A0-322E-6BD5CA26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38724-44A4-0821-CE9C-7BC15FC7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51EBE9-064A-5D86-0A30-9DEA1E8B2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0806C8-2E75-75AE-B64A-2F81879B4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CD87F-A843-BD3E-AAF7-95C96334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8FE74-D3DA-45A5-409B-D8400E12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D93B4-4F31-85E6-C528-2EAE5DCA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63A9-A660-0686-F24E-74F68033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CD18B6-3780-77BC-0A67-9073ACC8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7BD1-66F3-BAC3-5440-CFD17C6B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66BB-8BC9-1BFB-1458-5E0D368B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B132E-01CC-0075-B9B6-DD23AFAA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3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21045-C1C0-1BAB-8553-F6A02BAD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1E5AEC-EB3B-3E24-09AF-2AC419032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8B698-A05C-37E7-2CF1-F520C52C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347E4-9933-C135-A7F9-8A2343A28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CD16C-35E0-6D83-E051-82CC0C34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1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8A4ED-EF11-1845-2C38-42AADD1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460F75-5664-A3A5-360B-5C4C9F7C3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3764C0-1E3A-7B72-AE91-2C0617263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1A716F-298F-F715-E654-BDBC62B7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0AADC-5953-24E5-7093-017C5B72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1B37D-8D73-FD14-47BB-05A41C06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49807-B231-F189-E5F1-CD1D8054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FBAF0-DAF6-78BA-E372-1B2711F90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73357-E68E-A6E3-3C52-2132161E6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4360F-DF06-4603-4900-C1EF7F413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EB8B49-C52B-0726-5187-01AD45978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BDB474-7EA3-3223-047D-DB24AB5B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E655A3-0287-9753-104B-5BA4D2C1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D589D8-108D-BF01-F256-0EDC71AA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7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C1E56-D0DC-7DF3-B9E8-84869D0E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F6B6B-E865-C7A4-938B-BD999F3E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A706CA-6A0C-0BC6-B3B2-35C54B45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1ABBF5-5308-2A0D-1FC2-BAD887BB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4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2BCCAA-CA9E-B9E4-B32F-501B6712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60669-D9C6-1E8E-EE98-E4A622C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03E80-8D03-ADD6-AB33-9635221C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8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6B7C9-8DCB-2265-23BF-277F4411A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CE24B-F96B-B0DE-A7F8-340B78C0C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104BB4-0E19-C2FF-8FA2-1010FC575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536556-3C18-B370-6B57-3E1C9D65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D3618F-1AD7-9093-F6EB-4EE4F3D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9B3453-A06E-1A4D-7928-57ADD3D5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2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A2EDA-0CE8-224A-E8E4-027EB59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B5FFFC-F70D-3901-E88E-177FA3BD2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2C13EB-D1F2-804A-01C2-0464ECEBE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FA431-ADCA-940B-1E5C-4A4047CE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F1D121-CBA3-E627-5411-47D415AE1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4A9646-E3FA-F6A3-EB05-843736DE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8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78B97A-47B3-83BD-F665-02049868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E2B5E1-D859-3EFC-F576-DA9B8DD8B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637B-BA9B-F6A4-E9FF-2F6D2DF1A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80BB8-2609-4F06-89C6-6851086B2051}" type="datetimeFigureOut">
              <a:rPr lang="ko-KR" altLang="en-US" smtClean="0"/>
              <a:t>2025-10-04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D70420-9797-2705-767B-03B6E3229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21772-871C-98AF-5394-A466C8FE3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F39F18-72F7-44DE-A8B9-C065E27D2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3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F3809-8173-1879-2571-2965AE9E9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849" y="760225"/>
            <a:ext cx="10888301" cy="2387600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고차원의 일반화 나이트 투어 문제에 대해</a:t>
            </a:r>
            <a:b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높은 정확도를 보이는</a:t>
            </a:r>
            <a:b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en-US" altLang="ko-KR" sz="4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맑은 고딕 Semilight" panose="020B0502040204020203" pitchFamily="50" charset="-127"/>
              </a:rPr>
              <a:t>Rule</a:t>
            </a:r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기반 휴리스틱 해법 제시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FF4BD0-7D11-152A-8D2C-4E08C3EE9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수학과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2024110437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성준영</a:t>
            </a:r>
          </a:p>
        </p:txBody>
      </p:sp>
    </p:spTree>
    <p:extLst>
      <p:ext uri="{BB962C8B-B14F-4D97-AF65-F5344CB8AC3E}">
        <p14:creationId xmlns:p14="http://schemas.microsoft.com/office/powerpoint/2010/main" val="16673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8714-6924-CACD-0BAB-6B81F3BD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8B3F9-3599-B6E6-F0F7-62100E79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9FAF5-1EEF-8E0F-9032-EB1BF0A21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47" y="1425762"/>
            <a:ext cx="7339741" cy="4919207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 점에서 이동할 수 있는 칸 들 중에서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해당 칸이 갈 수 있는 또다른 칸이 몇 개인지 센다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 한 번 방문한 칸은 갈 수 있는 칸이 아니기 때문에 세지 않는다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이런 규칙으로 센 칸의 개수를 차수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(degree)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차수가 가장 작은 칸으로 이동한다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2DCD33-883A-D435-587E-8ECF7C005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489895240">
            <a:extLst>
              <a:ext uri="{FF2B5EF4-FFF2-40B4-BE49-F238E27FC236}">
                <a16:creationId xmlns:a16="http://schemas.microsoft.com/office/drawing/2014/main" id="{8B7ABC82-A88D-EB31-259B-7A16CC78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435" y="3177211"/>
            <a:ext cx="3718692" cy="36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0">
            <a:extLst>
              <a:ext uri="{FF2B5EF4-FFF2-40B4-BE49-F238E27FC236}">
                <a16:creationId xmlns:a16="http://schemas.microsoft.com/office/drawing/2014/main" id="{9A559099-8FD8-5C05-9A1C-B74E77F36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65" y="129731"/>
            <a:ext cx="3593231" cy="35671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3850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B016-140E-0BA0-2534-D24A6DE38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CAB73-9702-CCF2-623E-872088D50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D97CA8-D5ED-33A0-C0F3-E17B9CF8D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AAA7303-84F2-3CEB-DE7F-C1CE0FFBD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5" y="1038229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DAAF5002-A927-999A-C680-D193782E6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95" y="1617960"/>
            <a:ext cx="47815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5E7B0-CF0C-8CAF-9ACD-AE78D0747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E8AEC-98AF-03B2-6CF8-B0B2E98B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2" y="401340"/>
            <a:ext cx="10958465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압도적으로 빠릅니다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764256-E2D9-D57E-3E16-6FCC96D8B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52578-6D3C-026C-E6A8-FE1028AFD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737" y="8802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489890272">
            <a:extLst>
              <a:ext uri="{FF2B5EF4-FFF2-40B4-BE49-F238E27FC236}">
                <a16:creationId xmlns:a16="http://schemas.microsoft.com/office/drawing/2014/main" id="{A6520BDC-A677-A657-B706-9AF80A8BD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81" y="1426131"/>
            <a:ext cx="9285837" cy="5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157187-A88B-FAA6-C76A-21E22A9D4EC5}"/>
              </a:ext>
            </a:extLst>
          </p:cNvPr>
          <p:cNvCxnSpPr>
            <a:cxnSpLocks/>
          </p:cNvCxnSpPr>
          <p:nvPr/>
        </p:nvCxnSpPr>
        <p:spPr>
          <a:xfrm flipH="1">
            <a:off x="2797521" y="1874067"/>
            <a:ext cx="5097101" cy="932507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10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BD49-8589-387C-2A1D-C34DF3BD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6F665-CB81-7FAC-2DDE-AA0FAF5F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 분석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D4212FAE-34EE-55B7-DA91-24DFAC11F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2ECD86-4F1A-5AAE-C297-87456656E0EA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 err="1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 / Generalized Knight’s Tour Problem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나이트 투어 존재성 연구</a:t>
            </a:r>
          </a:p>
        </p:txBody>
      </p:sp>
    </p:spTree>
    <p:extLst>
      <p:ext uri="{BB962C8B-B14F-4D97-AF65-F5344CB8AC3E}">
        <p14:creationId xmlns:p14="http://schemas.microsoft.com/office/powerpoint/2010/main" val="1205841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4863E-A670-726D-1915-1C824985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2314C-4BF9-8C3C-9318-5C79714D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F00E3-41A7-86D6-3B0D-426CA139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463487"/>
            <a:ext cx="6739551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무작위 동점 처리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제시한 방식에서는 같은 차수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(degree)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를 가진 상황에 대해 명확한 규칙을 설명하지 않았다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이에 다음과 같은 상황에서 낮은 차수인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‘3’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 세 칸 중 한 칸을 설정해야 하는 상황에서는 무작위적으로 가져가야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_x489895240">
            <a:extLst>
              <a:ext uri="{FF2B5EF4-FFF2-40B4-BE49-F238E27FC236}">
                <a16:creationId xmlns:a16="http://schemas.microsoft.com/office/drawing/2014/main" id="{385B437C-9F32-39F6-A608-BC4E4070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94" y="1178330"/>
            <a:ext cx="4730627" cy="46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28B7-1A29-CE6C-ADB3-9682E306E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124CC-0460-E540-7E3B-7990C7AF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347764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87395-CB98-BCB1-7C81-218C4562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1471"/>
            <a:ext cx="6739551" cy="491920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는 체스판이 커질 때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정확도가 떨어지는 이유가 무작위 동점 처리 규칙에 있다고 보고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동점이 있을 때 다시 어떤 칸을 선택할지 규칙을 제시했다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“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동점인 칸들 중에서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스판의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중심으로부터의 유클리드 거리가 가장 큰 칸을 선택한다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CD489-FEE7-92BE-7324-2734C35E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47" y="1073943"/>
            <a:ext cx="4734688" cy="47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4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86AEF-135D-9ADA-2353-D865997A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8A71A-094F-F830-73F4-AA9B4D0C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0255A-4FC0-7A34-1EFF-D36F043CA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69" y="4265534"/>
            <a:ext cx="10759509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방식을 추가했을 때 그의 휴리스틱이 처음 실패한 경우가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428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행짜리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보드였으며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2000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행 미만의 모든 보드에서 성공 확률이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99%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이상으로 높아졌다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6C73356-EECD-3341-F66C-E2D264C3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53" y="880214"/>
            <a:ext cx="10931526" cy="352382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21210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CAF38-99C3-6616-9D37-6B6CC00E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36B2D-44D3-1383-DD6C-E7676558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 분석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3FE8D78C-6DE2-B56C-759D-E651F3A5B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2CE92A2-2FFC-AB5D-C99A-05FB16E1E394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en-US" altLang="ko-KR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 / Generalized Knight’s Tour Problem</a:t>
            </a: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나이트 투어 존재성 연구</a:t>
            </a:r>
          </a:p>
        </p:txBody>
      </p:sp>
    </p:spTree>
    <p:extLst>
      <p:ext uri="{BB962C8B-B14F-4D97-AF65-F5344CB8AC3E}">
        <p14:creationId xmlns:p14="http://schemas.microsoft.com/office/powerpoint/2010/main" val="415843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E9CAA-5F3B-2BB4-D291-8679D0869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0032B-79A7-F819-1D83-2D7E913E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39"/>
            <a:ext cx="7735432" cy="1038161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 / Generalized Knight’s Tour Problem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C04B9-1538-AFF0-9D96-C00324BA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1726037"/>
            <a:ext cx="7463827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고전적인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대해서 나이트 투어 문제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(KTP)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이동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대해서 일반화 나이트 투어 문제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(GKTP / Generalized Knight’s Tour Problem)</a:t>
            </a:r>
          </a:p>
          <a:p>
            <a:pPr lvl="1">
              <a:lnSpc>
                <a:spcPct val="150000"/>
              </a:lnSpc>
            </a:pP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5A2F0C-2043-60CD-D4B5-8C216128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85" y="197385"/>
            <a:ext cx="3265454" cy="32316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7D549C-7015-B489-0108-8EAFBEF27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585" y="3428999"/>
            <a:ext cx="3265454" cy="32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79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79FC6-0DCB-8CC7-C44B-E740494C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586DD-A2C1-4C2B-FF11-1F33D49A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37" y="1127156"/>
            <a:ext cx="7463827" cy="575800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a,b,c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,..)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규칙에 대하여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폐쇄 경로의 존재성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이상의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.... ×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(N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... ≥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체스보드에서의 필요충분 조건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적어도 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짝수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이어야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4;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3) N</a:t>
            </a:r>
            <a:r>
              <a:rPr lang="en-US" altLang="ko-KR" sz="2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≥ 3.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 열린 경로의 존재성은 아직 알려진 바 없음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8191C-2000-229E-0BA9-6376FB91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50" y="712312"/>
            <a:ext cx="4040450" cy="2637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6AA2A3-25A1-D1A9-6F99-80C008B5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979" y="3349594"/>
            <a:ext cx="4040450" cy="350840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E141F86-7B55-4BD6-3EFC-2073494DAA8E}"/>
              </a:ext>
            </a:extLst>
          </p:cNvPr>
          <p:cNvSpPr txBox="1">
            <a:spLocks/>
          </p:cNvSpPr>
          <p:nvPr/>
        </p:nvSpPr>
        <p:spPr>
          <a:xfrm>
            <a:off x="322153" y="401340"/>
            <a:ext cx="11347764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나이트 투어 존재성 연구</a:t>
            </a:r>
            <a:endParaRPr lang="en-US" altLang="ko-KR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090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0A0EC-8645-8117-657A-4DE3463F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DD1FF-343B-9372-DB7F-9375D8201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6" y="1662663"/>
            <a:ext cx="6422679" cy="3706041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개요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 분석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목표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결론 및 요약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B59B8281-7782-4A64-0D88-C016CD36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767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4E1F-E154-693E-9090-6EB90BB9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247C0-6644-50FF-424F-A6748B16B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목표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4C2581F8-87E5-D7C4-800C-3C2927FF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AC1CFE3-2D1A-65B8-18D1-4BD8759664E5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연구들의 한계점 분석</a:t>
            </a:r>
            <a:endParaRPr lang="en-US" altLang="ko-KR" sz="3200" dirty="0">
              <a:highlight>
                <a:srgbClr val="FFFF00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고차원의 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대한 휴리스틱 분석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수학적으로 보장되지 않은 조건에서 나이트 투어 경로 탐색</a:t>
            </a:r>
          </a:p>
        </p:txBody>
      </p:sp>
    </p:spTree>
    <p:extLst>
      <p:ext uri="{BB962C8B-B14F-4D97-AF65-F5344CB8AC3E}">
        <p14:creationId xmlns:p14="http://schemas.microsoft.com/office/powerpoint/2010/main" val="3050328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E3A4D-A7E1-8CF9-56EE-81B2ED88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D1F9B-B3BE-3A93-A00E-4FF665A0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연구들의 한계점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F2DEC-F266-8B93-C426-EE06D05F1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09" y="1024427"/>
            <a:ext cx="6739551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무작위 동점 처리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C8FAC-3672-B0F0-0660-9D003954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2" y="2659196"/>
            <a:ext cx="3471536" cy="351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AFBAC2-9254-B3CC-92A5-A6286965A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135" y="2659196"/>
            <a:ext cx="4040450" cy="3508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897565-E58B-5886-7399-5017CDFE2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059" y="3196292"/>
            <a:ext cx="4040450" cy="263728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6D66EE5-9CBB-AD06-CE18-B12D523AEDBC}"/>
              </a:ext>
            </a:extLst>
          </p:cNvPr>
          <p:cNvSpPr txBox="1">
            <a:spLocks/>
          </p:cNvSpPr>
          <p:nvPr/>
        </p:nvSpPr>
        <p:spPr>
          <a:xfrm>
            <a:off x="4098958" y="1024427"/>
            <a:ext cx="3867716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열린 경로의 조건의 제한성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14FDFC1-3227-C872-DE4A-05D1DD731582}"/>
              </a:ext>
            </a:extLst>
          </p:cNvPr>
          <p:cNvSpPr txBox="1">
            <a:spLocks/>
          </p:cNvSpPr>
          <p:nvPr/>
        </p:nvSpPr>
        <p:spPr>
          <a:xfrm>
            <a:off x="8006059" y="1024427"/>
            <a:ext cx="4134414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연구 부족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96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531B-6AC7-0B9A-3D35-1A2F7009A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60BE9-BA90-4AFC-D1C6-277EC048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621E5037-8F12-EC03-CB20-09E23B0A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44E3980-7BD6-F5B0-1318-78D78161411A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3353588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3790-2FF7-56BF-7B4F-06E03F8B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1FDBC-CE9A-A556-FBB5-576EA4B9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B3947468-8260-AE66-B8DB-347D5801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A1BED6-2F34-0EE4-5708-4550CEF10755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highlight>
                <a:srgbClr val="FFFF00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적용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423222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96A3B-0504-2316-941B-90631EF7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3D750-FBB1-D7B4-397D-8410330CE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1047027"/>
            <a:ext cx="3371611" cy="55529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(2,1,0,…,0)</a:t>
            </a:r>
            <a:b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</a:t>
            </a:r>
            <a:r>
              <a:rPr lang="ko-KR" altLang="en-US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W+</a:t>
            </a:r>
            <a:r>
              <a:rPr lang="ko-KR" altLang="en-US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</a:t>
            </a:r>
            <a:b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W+Roth’s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Proposiotion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378515C-DB37-E06D-918E-D1AE9D9468C0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0B67CC6-189D-5B08-6FC5-2DA66263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63" y="1047027"/>
            <a:ext cx="8357549" cy="26940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99E4E03-B9E5-4BD6-A70B-331C6F516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490339328">
            <a:extLst>
              <a:ext uri="{FF2B5EF4-FFF2-40B4-BE49-F238E27FC236}">
                <a16:creationId xmlns:a16="http://schemas.microsoft.com/office/drawing/2014/main" id="{CDA36178-DFC7-7EA1-B026-745A0141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02" y="3607435"/>
            <a:ext cx="8558098" cy="275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93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4A1D-BF59-E0DD-6256-9485AB22B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13922A5-95D9-458D-34BE-586719348804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395296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A73148B-9227-A82C-485B-E909FD889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C13875F7-2222-3149-3F0F-56D1EE77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32583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도표, 디자인, 큐브이(가) 표시된 사진">
            <a:extLst>
              <a:ext uri="{FF2B5EF4-FFF2-40B4-BE49-F238E27FC236}">
                <a16:creationId xmlns:a16="http://schemas.microsoft.com/office/drawing/2014/main" id="{D112BFB0-E045-F951-C273-95AE31A57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25" y="1160352"/>
            <a:ext cx="5697648" cy="5697648"/>
          </a:xfrm>
        </p:spPr>
      </p:pic>
    </p:spTree>
    <p:extLst>
      <p:ext uri="{BB962C8B-B14F-4D97-AF65-F5344CB8AC3E}">
        <p14:creationId xmlns:p14="http://schemas.microsoft.com/office/powerpoint/2010/main" val="117890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5E545-863B-46E7-2C83-61316041B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931B45-69FD-AC57-1F40-CC7D72888754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30070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5234AE-CDEA-0A52-64E0-6E7931F6B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0ED5FFE4-6F46-DC7D-6996-1FBAFF01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021989"/>
            <a:ext cx="5838731" cy="58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C31E0B15-1B56-89F7-6E68-F2751F7C8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6939"/>
            <a:ext cx="5222763" cy="514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5B0D6C-B37A-FEC2-19CE-1340A8E16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534" y="1320754"/>
            <a:ext cx="3511659" cy="4854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06B58F-EA8A-8480-49E1-C6546CF87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551" y="1320754"/>
            <a:ext cx="3511659" cy="4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23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6E6F4-ED31-1AA4-3260-FD3C290A0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7CAAC-DA8E-9345-CC59-CC23D469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1DA13310-BB21-6177-524E-45BDF5F9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744EB68-B22A-8FB4-1907-5C6FECBBC22A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</a:t>
            </a: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적용</a:t>
            </a:r>
            <a:endParaRPr lang="en-US" altLang="ko-KR" sz="3200" dirty="0">
              <a:highlight>
                <a:srgbClr val="FFFF00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1037630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1A580-E263-5FC6-AEA4-94801B88F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58A3C-D3D7-4E94-33BD-DD9BFEE8B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4753029"/>
            <a:ext cx="11908702" cy="55529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이때 특이하게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(1,2,2)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규칙을 부여했을 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차원에서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방식을 따랐을 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부터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으로 큰 상황에서도 높은 정확도를 보였다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FB738D8-EEEE-ECB0-7F93-8F1F2B53021C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(1,2,2,..,2)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F862E2-A9A6-81FA-9DBE-E85EA2C26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392248-CC7A-9CCA-235F-EC54F7DCF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92" name="Picture 4" descr="KnightMoves3D">
            <a:extLst>
              <a:ext uri="{FF2B5EF4-FFF2-40B4-BE49-F238E27FC236}">
                <a16:creationId xmlns:a16="http://schemas.microsoft.com/office/drawing/2014/main" id="{6B09B10B-760A-F29C-CEFF-EA2C357D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2" y="1097359"/>
            <a:ext cx="3514436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5FD1BC42-786F-6817-E372-D9577172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23" y="1004490"/>
            <a:ext cx="8124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70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409BC-C6B4-016C-D97E-E6D8C975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BBE258-F6EB-3E92-AAEC-0C02EBFF1458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(1,2,2,..,2)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F17B3D8-FBDA-2B45-7320-D7D908826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884D958-D97C-123D-BDE0-465EE14F4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14E18712-B207-94EB-AE38-A3DE74C59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2" y="961355"/>
            <a:ext cx="5908678" cy="58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7" descr="스케치, 도표, 디자인이(가) 표시된 사진">
            <a:extLst>
              <a:ext uri="{FF2B5EF4-FFF2-40B4-BE49-F238E27FC236}">
                <a16:creationId xmlns:a16="http://schemas.microsoft.com/office/drawing/2014/main" id="{AAC060A8-042D-0A39-CD9F-FD5AC9223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214"/>
            <a:ext cx="6011501" cy="6011501"/>
          </a:xfrm>
        </p:spPr>
      </p:pic>
    </p:spTree>
    <p:extLst>
      <p:ext uri="{BB962C8B-B14F-4D97-AF65-F5344CB8AC3E}">
        <p14:creationId xmlns:p14="http://schemas.microsoft.com/office/powerpoint/2010/main" val="395388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43442-2449-BA31-DBBC-7075A0DB4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5791F-0C0D-4FF1-9FA6-D4066991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3E1BC2-C4A0-2F70-C439-52A44D97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6" y="2012762"/>
            <a:ext cx="6422679" cy="3706041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</a:t>
            </a:r>
            <a:r>
              <a:rPr lang="ko-KR" altLang="en-US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투어란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평범한 해법 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333D8BE5-EBEB-2325-7BB6-0CA8AB73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404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420FB-F976-DD5B-A904-FD9AC40A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363C69-235B-0EA1-BDEC-DB2305C5FA62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DDD9C1E-3E09-CA52-3C94-A6735C313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32B28A-FD0F-9D44-DDFC-AB2FACD35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A2A3F6B-1AC3-CA8D-BBCF-20E06753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5" y="951102"/>
            <a:ext cx="9175619" cy="2957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9976934-69B8-A492-791D-F67E866A9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490298720">
            <a:extLst>
              <a:ext uri="{FF2B5EF4-FFF2-40B4-BE49-F238E27FC236}">
                <a16:creationId xmlns:a16="http://schemas.microsoft.com/office/drawing/2014/main" id="{A3415588-6DE1-5752-1B19-B6E26C94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4" y="3908902"/>
            <a:ext cx="9175619" cy="29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642852-D539-F5A6-C4E3-EE7CB57E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1853" y="1203315"/>
            <a:ext cx="3371611" cy="55529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정확도의</a:t>
            </a:r>
            <a:br>
              <a:rPr lang="en-US" altLang="ko-KR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명확한</a:t>
            </a:r>
            <a:br>
              <a:rPr lang="en-US" altLang="ko-KR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한계</a:t>
            </a:r>
            <a:endParaRPr lang="en-US" altLang="ko-KR" sz="36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52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B0D5-B9E8-03DF-1071-0FB70BCD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7B347A0-7343-A0BA-6766-47E41B730E0E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1515725-F0D8-A9D9-C34B-B26E4F98B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2D77C2-76EF-66CD-DCAE-594529F34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BFA9ED2-D6DF-7E85-9E84-99226C2A0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1176C31-64B2-82BE-AA98-52ADA8350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90325576">
            <a:extLst>
              <a:ext uri="{FF2B5EF4-FFF2-40B4-BE49-F238E27FC236}">
                <a16:creationId xmlns:a16="http://schemas.microsoft.com/office/drawing/2014/main" id="{92D6F63F-AC68-CB98-0F7B-7BF6D22F4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1102"/>
            <a:ext cx="9175618" cy="29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90325648">
            <a:extLst>
              <a:ext uri="{FF2B5EF4-FFF2-40B4-BE49-F238E27FC236}">
                <a16:creationId xmlns:a16="http://schemas.microsoft.com/office/drawing/2014/main" id="{2437FC7F-AE63-08D0-A75E-4B3AA1573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9553"/>
            <a:ext cx="9175617" cy="295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9AD72F-4DBB-357F-647D-9C666200C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617" y="1203963"/>
            <a:ext cx="3371611" cy="55529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정확도의</a:t>
            </a:r>
            <a:br>
              <a:rPr lang="en-US" altLang="ko-KR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명확한</a:t>
            </a:r>
            <a:br>
              <a:rPr lang="en-US" altLang="ko-KR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</a:br>
            <a:r>
              <a:rPr lang="ko-KR" altLang="en-US" sz="3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한계</a:t>
            </a:r>
            <a:endParaRPr lang="en-US" altLang="ko-KR" sz="36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13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B78EA-A09A-91A6-4A1C-C34142BF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DA305-1191-A4BF-5C53-3C3BE88F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 결과 및 고찰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C79E51B4-531A-D06C-102D-44578E80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4ED7F4D-197B-DDBB-D089-9C4DACFF0348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 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해법을 사용한 고차원에서의 정확도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적용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 규칙을 적용한 휴리스틱 해법의 정확도</a:t>
            </a:r>
            <a:endParaRPr lang="en-US" altLang="ko-KR" sz="3200" dirty="0">
              <a:highlight>
                <a:srgbClr val="FFFF00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혼합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</p:spTree>
    <p:extLst>
      <p:ext uri="{BB962C8B-B14F-4D97-AF65-F5344CB8AC3E}">
        <p14:creationId xmlns:p14="http://schemas.microsoft.com/office/powerpoint/2010/main" val="3280627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E8EF0-A76F-BE76-10DF-8717EB04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F3496-F591-A392-0105-55DEACCC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90B74-5690-65DE-5C1A-F01CFFA2C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8"/>
            <a:ext cx="6323090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방식은 무작위 동점 처리 방식을 해결하기 위해 유클리드 거리로 추가적인 우선순위를 만들었지만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차수도 같고 유클리드 거리도 같은 경우를 명쾌하게 설명하지 못한다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 경우에도 다시금 무작위로 동점의 칸을 선택하게 된다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E1819-F838-B55E-DDFD-6F9C4F98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53" y="1141772"/>
            <a:ext cx="4947293" cy="50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49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2E144-CA1A-5AE8-B691-589BD9B6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27B22-D4B0-1883-E87F-6E3A21FF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0FEC-C40F-CB2D-825B-1B68C3F4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28724"/>
            <a:ext cx="6600400" cy="5837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같이 추가로 연구됐던 방식은 동점 처리 방식에서 무작위성을 없앤 훌륭한 동점 처리 방식이다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하지만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(2,1)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규칙의 패턴을 통한 임의의 동점 처리 방식이기 때문에 고차원과 일반화 나이트 투어 문제에 </a:t>
            </a:r>
            <a:r>
              <a:rPr lang="ko-KR" altLang="en-US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보편적이고 능동적인 적용이 불가능하다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A745FE-A185-2E5E-F5A4-E170A6B7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521" y="325139"/>
            <a:ext cx="3018033" cy="65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3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0E1D7-952C-6E15-797B-963FF6E83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9F09A-E5CB-7882-2D80-90F41A55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65493-746E-583E-D5EA-7F0DE85D2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8"/>
            <a:ext cx="11248176" cy="556200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만약 어떤 점에 대해서 주변 칸의 차수를 구할 때 내부적으로 순서를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Case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(+2,+1)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,(+2,-1),(-2,+1),(-2,-1),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(+1,+2)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,(+1,-2),(-1,+2),(-1,-2))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같이 설정하고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따랐을 때 경로를 찾는 데에 실패한다면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Case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:((+2,-1),(-2,+1),(-2,-1),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(+1,+2)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,(+1,-2),(-1,+2),(-1,-2),</a:t>
            </a:r>
            <a:r>
              <a:rPr lang="en-US" altLang="ko-KR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(+2,+1)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순서로 다시 재설정해 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따른다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만약 임의의 점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x,y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대해서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(x+2,y+1),(x+1,y+2)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차수가 같고 중심으로부터 동일한 거리를 가지고 있다면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첫 번 째 경우에서는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(x+2,y+1)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선택하고 두 번째 경우에서는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(x+1,y+2)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선택한다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7408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FE57-55A5-545A-3F01-F61192814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4C720-052F-B66C-5EBA-E3762790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59E45C4-237F-5A61-C774-5D70D3817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666" y="1943320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</a:t>
            </a:r>
            <a:r>
              <a:rPr lang="ko-KR" altLang="en-US" sz="3200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무작위성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해결할 수 있음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Roth’s proposition</a:t>
            </a:r>
            <a:r>
              <a:rPr lang="ko-KR" altLang="en-US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</a:t>
            </a:r>
            <a:r>
              <a:rPr lang="en-US" altLang="ko-KR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동점일 때 해결책을 제시하지 못함</a:t>
            </a:r>
            <a:r>
              <a:rPr lang="en-US" altLang="ko-KR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초반에 우선순위를 강제하여 무작위성을 없앰</a:t>
            </a:r>
            <a:r>
              <a:rPr lang="en-US" altLang="ko-KR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</a:t>
            </a:r>
            <a:r>
              <a:rPr lang="ko-KR" altLang="en-US" sz="3200" dirty="0"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부족한 능동성</a:t>
            </a: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해결할 수 있음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</a:t>
            </a:r>
            <a:r>
              <a:rPr lang="en-US" altLang="ko-KR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Squirrel’s algorithm</a:t>
            </a:r>
            <a:r>
              <a:rPr lang="ko-KR" altLang="en-US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고차원과 </a:t>
            </a:r>
            <a:r>
              <a:rPr lang="en-US" altLang="ko-KR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8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a,b</a:t>
            </a:r>
            <a:r>
              <a:rPr lang="en-US" altLang="ko-KR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,..)</a:t>
            </a:r>
            <a:r>
              <a:rPr lang="ko-KR" altLang="en-US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이동 규칙을 따르는 </a:t>
            </a:r>
            <a:r>
              <a:rPr lang="en-US" altLang="ko-KR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GKTP</a:t>
            </a:r>
            <a:r>
              <a:rPr lang="ko-KR" altLang="en-US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적용하지 못함</a:t>
            </a:r>
            <a:r>
              <a:rPr lang="en-US" altLang="ko-KR" sz="28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1738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BEFD-A419-7035-893A-AC5AC8F2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769D-9DD9-4273-C7F6-94DC074B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1170990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동점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CE5A6-F61F-1699-906A-E2B98E07F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8"/>
            <a:ext cx="11248176" cy="55620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‘AW(Additional W)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과 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‘AW+(Additional W+ Roth’s proposition)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‘MW+(Mixed W+ Roth’s proposition)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제시하려고 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BB5CA1-CCD6-962E-BCAB-62B8971B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3032379"/>
            <a:ext cx="6153150" cy="42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16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527F-7E00-623A-02B6-F86345C3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673AA1B-6891-22FE-EA18-06B075EAF9BA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D0471DF-410A-ACBA-EFC6-2F1AABCC3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67AF26-1752-2FD0-C203-5DDE569A8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30841A8-6963-E180-9AB1-4D66AB06A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417C4-4428-BC10-9AF8-194DA0ECA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56A6684-1858-C437-2387-FB78AD89B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405836-B40D-04B8-CD32-587130AC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1" y="3904747"/>
            <a:ext cx="9160722" cy="29529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_x579672680">
            <a:extLst>
              <a:ext uri="{FF2B5EF4-FFF2-40B4-BE49-F238E27FC236}">
                <a16:creationId xmlns:a16="http://schemas.microsoft.com/office/drawing/2014/main" id="{A0A93D0D-CA6D-C4F0-F438-CE4F0628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1" y="951102"/>
            <a:ext cx="9160722" cy="295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CCD477-E008-4470-AFB0-FA1D839F77BB}"/>
              </a:ext>
            </a:extLst>
          </p:cNvPr>
          <p:cNvCxnSpPr>
            <a:cxnSpLocks/>
          </p:cNvCxnSpPr>
          <p:nvPr/>
        </p:nvCxnSpPr>
        <p:spPr>
          <a:xfrm flipH="1" flipV="1">
            <a:off x="8810625" y="1530380"/>
            <a:ext cx="1257300" cy="197453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B33B9C6-0598-FA5A-92EC-4A81C00E2685}"/>
              </a:ext>
            </a:extLst>
          </p:cNvPr>
          <p:cNvCxnSpPr>
            <a:cxnSpLocks/>
          </p:cNvCxnSpPr>
          <p:nvPr/>
        </p:nvCxnSpPr>
        <p:spPr>
          <a:xfrm flipH="1">
            <a:off x="8636843" y="3504914"/>
            <a:ext cx="1431082" cy="68806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A6059D-A165-2841-FD98-A35997CA4F30}"/>
              </a:ext>
            </a:extLst>
          </p:cNvPr>
          <p:cNvSpPr txBox="1"/>
          <p:nvPr/>
        </p:nvSpPr>
        <p:spPr>
          <a:xfrm>
            <a:off x="10108648" y="2165286"/>
            <a:ext cx="20833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정확도의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한계를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넘음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115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89DD-63D8-D48D-4B32-FFB94FAB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C78C43-C217-322A-2766-B205D5134C87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AW, AW+ 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방식의 적용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(4,1,0,..,0)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853D00-3AB6-8E05-B0C8-A76F74DDE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1F92D5-4425-7980-C9BC-111153B1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CB6F35-B0EA-86F9-89BA-18C3067C3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B39C1-CD0E-2960-AB34-E72DFA132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3263F6D-4F36-8257-469F-86B62DB5D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04A67DC1-9140-70E8-57C2-1E757322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85" y="1006962"/>
            <a:ext cx="9162000" cy="2953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761B7AF-565F-ED80-89BD-CA2E309A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5" name="_x579657992">
            <a:extLst>
              <a:ext uri="{FF2B5EF4-FFF2-40B4-BE49-F238E27FC236}">
                <a16:creationId xmlns:a16="http://schemas.microsoft.com/office/drawing/2014/main" id="{3796A31A-96B4-7B22-895E-134640C4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5" y="3894333"/>
            <a:ext cx="9162000" cy="292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DDA14DB-B515-FC37-0536-8AB51121C941}"/>
              </a:ext>
            </a:extLst>
          </p:cNvPr>
          <p:cNvCxnSpPr>
            <a:cxnSpLocks/>
          </p:cNvCxnSpPr>
          <p:nvPr/>
        </p:nvCxnSpPr>
        <p:spPr>
          <a:xfrm flipH="1" flipV="1">
            <a:off x="8879438" y="1415727"/>
            <a:ext cx="880382" cy="217655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F463D2-8562-8DA1-62B7-F574CD55575B}"/>
              </a:ext>
            </a:extLst>
          </p:cNvPr>
          <p:cNvCxnSpPr>
            <a:cxnSpLocks/>
          </p:cNvCxnSpPr>
          <p:nvPr/>
        </p:nvCxnSpPr>
        <p:spPr>
          <a:xfrm flipH="1">
            <a:off x="8879438" y="3592286"/>
            <a:ext cx="880382" cy="870883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6FA9AE-E857-CBE9-F6FC-B47DCC2EF551}"/>
              </a:ext>
            </a:extLst>
          </p:cNvPr>
          <p:cNvSpPr txBox="1"/>
          <p:nvPr/>
        </p:nvSpPr>
        <p:spPr>
          <a:xfrm>
            <a:off x="10198722" y="2305615"/>
            <a:ext cx="20833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정확도의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한계를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넘음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57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66A66-1CC8-F64F-15E0-1DA3FC5F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3D26A-122D-231D-91AB-237A9D53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투어란</a:t>
            </a:r>
            <a:r>
              <a:rPr lang="en-US" altLang="ko-KR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56097-213A-F0DF-ACF7-34136C4CF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726037"/>
            <a:ext cx="6866298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나이트의 이동 규칙에 따라 나이트를 모든 칸으로 정확히 한 번씩 갈 수 있도록 하는 방법을 찾는 문제이다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년이 넘는 역사를 가지고 있으며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오일러와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같은 수학자를 거쳐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2024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년 최근까지도 연구가 되고 있는 분야이다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CE5F54-8DAC-4E1B-D8B0-4FBEAE94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55" y="78306"/>
            <a:ext cx="3295461" cy="32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1BA8603-A2CF-AC30-5459-4BF1AB1E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55" y="3484234"/>
            <a:ext cx="3295460" cy="329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93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0071-ADC2-AE23-73F8-F4E5358D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938959A-57FB-9313-B9ED-7ECC52961E2B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제시된 모든 방식의 적용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(3,2,0,..,0)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51FC0F4-7FD2-131D-DEA5-CFF51F2FA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CDC241E-5C27-DA09-0239-8F04E6F75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EACDECF-576C-E183-E540-BBE8EFCF4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20629-4C13-3442-79B0-C080E71F6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B525662-2022-32F4-D0CF-7754BF924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455B41-DCAC-93AB-2642-2E787DAD9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289B8EF-2440-A074-20EB-20941B8A4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8B7742BC-5717-B773-B0A1-F77363A5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491"/>
            <a:ext cx="9162000" cy="2953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6C688B03-6AAB-E74E-E7B1-B2D464120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297" name="_x579659864">
            <a:extLst>
              <a:ext uri="{FF2B5EF4-FFF2-40B4-BE49-F238E27FC236}">
                <a16:creationId xmlns:a16="http://schemas.microsoft.com/office/drawing/2014/main" id="{0EE7590F-A56D-6591-0459-1871E1C57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25" y="3750842"/>
            <a:ext cx="9162000" cy="289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5AFE84-33B4-E3B8-71D4-B29D0B572B9B}"/>
              </a:ext>
            </a:extLst>
          </p:cNvPr>
          <p:cNvCxnSpPr>
            <a:cxnSpLocks/>
          </p:cNvCxnSpPr>
          <p:nvPr/>
        </p:nvCxnSpPr>
        <p:spPr>
          <a:xfrm flipH="1" flipV="1">
            <a:off x="8556171" y="1559084"/>
            <a:ext cx="633354" cy="211297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05172E-C3D4-35BD-B48F-A6F913AC760B}"/>
              </a:ext>
            </a:extLst>
          </p:cNvPr>
          <p:cNvCxnSpPr>
            <a:cxnSpLocks/>
          </p:cNvCxnSpPr>
          <p:nvPr/>
        </p:nvCxnSpPr>
        <p:spPr>
          <a:xfrm flipH="1">
            <a:off x="8721754" y="3672056"/>
            <a:ext cx="467771" cy="161112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8E747A-959F-4DED-123D-B156B88C9D30}"/>
              </a:ext>
            </a:extLst>
          </p:cNvPr>
          <p:cNvSpPr txBox="1"/>
          <p:nvPr/>
        </p:nvSpPr>
        <p:spPr>
          <a:xfrm>
            <a:off x="9307249" y="1559084"/>
            <a:ext cx="288475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시간은 두 배 걸리지만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정확도가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네 배 </a:t>
            </a:r>
            <a:r>
              <a:rPr lang="ko-KR" altLang="en-US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이상으로높아집니다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7936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4454-B3CE-3EC2-CB69-5478CDBB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761DD96-A9B9-C4E0-9329-6364C70E2818}"/>
              </a:ext>
            </a:extLst>
          </p:cNvPr>
          <p:cNvSpPr txBox="1">
            <a:spLocks/>
          </p:cNvSpPr>
          <p:nvPr/>
        </p:nvSpPr>
        <p:spPr>
          <a:xfrm>
            <a:off x="322152" y="401340"/>
            <a:ext cx="11284391" cy="478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400"/>
              </a:spcBef>
            </a:pP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 기반의 일반화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0B1ABD8-ED78-8F85-F950-88900501F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5" y="-12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F047C3C-4811-25C5-8F71-4ABF88B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A7F886F-151A-16C4-EAF1-70CC6B254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237" y="1239331"/>
            <a:ext cx="17009634" cy="7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4085A-B60E-4F80-C6FF-E5D5FAEA3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C6154E2-FE43-6376-A823-B11226E5B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583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07BBCA-00BF-79D5-2CDE-FBDB3DF18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B1DDF5-9A50-FCC3-D9FA-0F34145B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4E3EC9F-3522-35FA-4341-2B3C8319B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29FC2D-1F31-ECDF-3D0F-E453E7A35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321" name="_x579699680">
            <a:extLst>
              <a:ext uri="{FF2B5EF4-FFF2-40B4-BE49-F238E27FC236}">
                <a16:creationId xmlns:a16="http://schemas.microsoft.com/office/drawing/2014/main" id="{D4D99F6D-B907-7F6D-4BAC-930603C6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45" y="880214"/>
            <a:ext cx="5958971" cy="59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899505D-63BE-D2E2-F568-387FDB773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3" y="1295997"/>
            <a:ext cx="6373922" cy="554318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사차원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 × 4 × 4 × 4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하이퍼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큐브를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차원 그래프로 일반화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그림에서 노드들은 체스판에서의 위치이며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엣지는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(2,1,0,..,0)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이동 규칙으로 갈 수 있음을 나타낸다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원형의 모양에서 바깥에서 안쪽으로 갈수록 각 노드에 대해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연결되어있는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엣지들이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많다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휴리스틱의 정합성을 그래프 이론 및 조합론의 관점에서 재해석할 가능성을 제시한다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008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10C9E-999F-361D-1280-03D702462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A6A62-0FFA-C7C4-E75B-28E095F6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91749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결론 및 요약</a:t>
            </a: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83F781C4-A2DF-256D-C631-EDC48A52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CFA94D-9D99-F4D7-97D0-09A7AEE4D073}"/>
              </a:ext>
            </a:extLst>
          </p:cNvPr>
          <p:cNvSpPr txBox="1">
            <a:spLocks/>
          </p:cNvSpPr>
          <p:nvPr/>
        </p:nvSpPr>
        <p:spPr>
          <a:xfrm>
            <a:off x="665336" y="2012762"/>
            <a:ext cx="6422679" cy="3706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고차원으로 확장된 일반화 나이트 투어 문제의 보편적인 휴리스틱 해법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조건에서의 나이트 투어의 경로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 및 수행 시간</a:t>
            </a: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marL="514350" indent="-514350">
              <a:spcBef>
                <a:spcPts val="2400"/>
              </a:spcBef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학문 분야 연계성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endParaRPr lang="en-US" altLang="ko-KR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664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0950A-5BAA-DB17-3639-BD9B86A6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40772-1EE9-EF19-B3B8-B7DB9D02A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기존 연구들의 한계점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AC247-5375-C734-477B-C922F65FA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09" y="1024427"/>
            <a:ext cx="6739551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무작위 동점 처리 규칙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8C7BC8-FDD2-5A57-1088-E6259E09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2" y="2659196"/>
            <a:ext cx="3471536" cy="351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61FF50-B2EA-9B23-788D-DE81F2FBF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135" y="2659196"/>
            <a:ext cx="4040450" cy="3508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A160EC-7C01-7D52-8041-23965675E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059" y="3196292"/>
            <a:ext cx="4040450" cy="263728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EC3F582-1509-028A-3971-D712854141C5}"/>
              </a:ext>
            </a:extLst>
          </p:cNvPr>
          <p:cNvSpPr txBox="1">
            <a:spLocks/>
          </p:cNvSpPr>
          <p:nvPr/>
        </p:nvSpPr>
        <p:spPr>
          <a:xfrm>
            <a:off x="4098958" y="1024427"/>
            <a:ext cx="3867716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 열린 경로의 조건의 제한성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42E0AC1-2E38-E99F-436D-203FBA56B053}"/>
              </a:ext>
            </a:extLst>
          </p:cNvPr>
          <p:cNvSpPr txBox="1">
            <a:spLocks/>
          </p:cNvSpPr>
          <p:nvPr/>
        </p:nvSpPr>
        <p:spPr>
          <a:xfrm>
            <a:off x="8006059" y="1024427"/>
            <a:ext cx="4134414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고차원에서의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’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연구 부족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66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9A8C6-9072-6341-832D-0DA045C8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66F1E-7A4D-71DF-B2CD-15FFECB0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737745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고차원으로 확장된 일반화 나이트 투어 문제의 보편적인 휴리스틱 해법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352D7-D8AA-8B24-EB64-6F271D2E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9" y="1617347"/>
            <a:ext cx="7195252" cy="49192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새롭게 제시한 동점 처리 규칙은 고차원의 환경과 일반화 나이트 투어 문제 모든 상황에서 보편적으로 적용할 수 있다는 점에서 의의가 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가장 좋은 데이터의 경우 정확도가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40%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를 넘지 못하는 경우에서 새로운 무작위 동점 처리 규칙을 적용했을 때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95%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이상의 정확도를 보였다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8380F9-8248-1D72-9DE2-5C15A778D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7EE2322-A7E0-9642-C395-3F628A1CB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261" y="1853883"/>
            <a:ext cx="4856439" cy="416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403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C7F7A-2FB5-DF05-3C8D-58DD80691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7" descr="스케치, 도표, 디자인이(가) 표시된 사진">
            <a:extLst>
              <a:ext uri="{FF2B5EF4-FFF2-40B4-BE49-F238E27FC236}">
                <a16:creationId xmlns:a16="http://schemas.microsoft.com/office/drawing/2014/main" id="{EFD8C9BF-72BD-6D77-6633-1FD87E408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10" y="1540710"/>
            <a:ext cx="5317290" cy="53172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AB6ECA-0D85-C43F-B49F-DB2869EDF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737745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새로운 조건에서의 나이트 투어의 경로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C68C6-E423-2F81-2A7A-5EBFE42F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9" y="1617347"/>
            <a:ext cx="7195252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지금까지 수학적으로 보장된 고차원 나이트 투어의 알려진 조건은 체스 보드의 한 변이 짝수인 경우여야 했다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통한 개방 투어로 고차원에서 모든 변이 홀수인 체스 보드의 경우에도 충분히 나이트 투어 경로를 찾을 수 있음을 보였다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A024FB-C53F-FDAC-15E0-1582F2603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442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4832D-5D6B-B638-A379-5BBB2F80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4AE17-DDC3-F971-6CE2-44DB9712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441600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정확도 및 수행 시간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DF7F8C-8636-6F3E-BAB3-D240A91AC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1EE000-1CA8-ECE0-39F5-10BA2651C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_x579659864">
            <a:extLst>
              <a:ext uri="{FF2B5EF4-FFF2-40B4-BE49-F238E27FC236}">
                <a16:creationId xmlns:a16="http://schemas.microsoft.com/office/drawing/2014/main" id="{840DC13C-AC4D-B6E4-AF14-1948E31D0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1" y="3965383"/>
            <a:ext cx="9162000" cy="289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2D9F1CE0-B8B6-32AF-852B-C8DEF3345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345" name="_x579682400">
            <a:extLst>
              <a:ext uri="{FF2B5EF4-FFF2-40B4-BE49-F238E27FC236}">
                <a16:creationId xmlns:a16="http://schemas.microsoft.com/office/drawing/2014/main" id="{096DF73C-E337-6741-E7E3-F1BBCF48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1" y="965900"/>
            <a:ext cx="9162000" cy="29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037A8C-1512-5B84-CAEB-7BEFBFD2C6EA}"/>
              </a:ext>
            </a:extLst>
          </p:cNvPr>
          <p:cNvCxnSpPr>
            <a:cxnSpLocks/>
          </p:cNvCxnSpPr>
          <p:nvPr/>
        </p:nvCxnSpPr>
        <p:spPr>
          <a:xfrm flipH="1" flipV="1">
            <a:off x="9034338" y="1362074"/>
            <a:ext cx="1257300" cy="265623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A6A06EC-F88F-D0A3-C509-370DF04E158C}"/>
              </a:ext>
            </a:extLst>
          </p:cNvPr>
          <p:cNvCxnSpPr>
            <a:cxnSpLocks/>
          </p:cNvCxnSpPr>
          <p:nvPr/>
        </p:nvCxnSpPr>
        <p:spPr>
          <a:xfrm flipH="1">
            <a:off x="9034338" y="3999569"/>
            <a:ext cx="1257300" cy="161112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81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A90B6-5638-6808-36FD-F3715222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B5FAA-A3B4-1A00-C6FF-4284491E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441600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학문 분야 연계성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B696FA-AE82-7C29-A3AB-7C257E4CC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3B1D6CD-E166-D3B0-171B-496E1AC20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53280946-B17A-347C-C1DA-C8FFEC889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5" y="1734344"/>
            <a:ext cx="3338889" cy="319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_x579699680">
            <a:extLst>
              <a:ext uri="{FF2B5EF4-FFF2-40B4-BE49-F238E27FC236}">
                <a16:creationId xmlns:a16="http://schemas.microsoft.com/office/drawing/2014/main" id="{92CF8B92-CCF6-5DE9-C554-15644253A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047" y="658141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E526F9E-2682-6066-ABC0-82F1A6780357}"/>
              </a:ext>
            </a:extLst>
          </p:cNvPr>
          <p:cNvSpPr txBox="1">
            <a:spLocks/>
          </p:cNvSpPr>
          <p:nvPr/>
        </p:nvSpPr>
        <p:spPr>
          <a:xfrm>
            <a:off x="1532385" y="5365329"/>
            <a:ext cx="4290126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휴리스틱과 인공지능의 최적화 문제 확장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0A369FE-4439-8F7B-DA83-2F0871A3FBED}"/>
              </a:ext>
            </a:extLst>
          </p:cNvPr>
          <p:cNvSpPr txBox="1">
            <a:spLocks/>
          </p:cNvSpPr>
          <p:nvPr/>
        </p:nvSpPr>
        <p:spPr>
          <a:xfrm>
            <a:off x="7562194" y="4926563"/>
            <a:ext cx="4445351" cy="491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그래프 이론과 조합론을 통한 경로 탐색 문제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병렬 처리 문제 확장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1444" name="Picture 4" descr="AI 사이언티스트의 숙명 ‘튜닝’… 학습 모델 최적화에 수작업 필수">
            <a:extLst>
              <a:ext uri="{FF2B5EF4-FFF2-40B4-BE49-F238E27FC236}">
                <a16:creationId xmlns:a16="http://schemas.microsoft.com/office/drawing/2014/main" id="{93A9AA3B-76F5-582C-02D8-9278AB61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48" y="1295577"/>
            <a:ext cx="3632506" cy="40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67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6FA85-664A-2FDA-CC8D-47CF5315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7A1F7-FC43-34B0-FD50-36BD0497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01" y="441600"/>
            <a:ext cx="10907823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감사합니다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C01062-1CC0-8556-4611-900635749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1" y="3342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0F7F23F-53D1-0C18-EB49-0C888E499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85BA5DC-09AE-2553-7CAE-6E58AF7E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2" y="2146840"/>
            <a:ext cx="4149841" cy="41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7" descr="스케치, 도표, 디자인이(가) 표시된 사진">
            <a:extLst>
              <a:ext uri="{FF2B5EF4-FFF2-40B4-BE49-F238E27FC236}">
                <a16:creationId xmlns:a16="http://schemas.microsoft.com/office/drawing/2014/main" id="{504E2597-0779-A586-522D-F597A4BB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49" y="1896154"/>
            <a:ext cx="4520246" cy="4520246"/>
          </a:xfrm>
          <a:prstGeom prst="rect">
            <a:avLst/>
          </a:prstGeom>
        </p:spPr>
      </p:pic>
      <p:pic>
        <p:nvPicPr>
          <p:cNvPr id="62472" name="Picture 8">
            <a:extLst>
              <a:ext uri="{FF2B5EF4-FFF2-40B4-BE49-F238E27FC236}">
                <a16:creationId xmlns:a16="http://schemas.microsoft.com/office/drawing/2014/main" id="{813219A0-5C62-92A8-83F8-BEF56FD7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6617"/>
            <a:ext cx="44386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내용 개체 틀 18" descr="스크린샷, 흑백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5F236B-9B93-B374-3AE3-C4741702B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840" y="0"/>
            <a:ext cx="2679704" cy="2679704"/>
          </a:xfrm>
        </p:spPr>
      </p:pic>
      <p:pic>
        <p:nvPicPr>
          <p:cNvPr id="62474" name="Picture 10" descr="Github 깃허브 로고 아이콘 프로그램 - Pixabay의 무료 벡터 그래픽">
            <a:extLst>
              <a:ext uri="{FF2B5EF4-FFF2-40B4-BE49-F238E27FC236}">
                <a16:creationId xmlns:a16="http://schemas.microsoft.com/office/drawing/2014/main" id="{9A51E87C-AE52-FFF5-6CED-A7E38DFEC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991" y="1165151"/>
            <a:ext cx="349402" cy="34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7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BF265-5735-BA33-34AC-73ADED7A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99E17-9841-D930-1E07-0430C976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투어란</a:t>
            </a:r>
            <a:r>
              <a:rPr lang="en-US" altLang="ko-KR" sz="40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47AA85-75ED-364A-CD8F-6D3E235AB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52" y="1726037"/>
            <a:ext cx="7463827" cy="4919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시작 지점에서 마지막 지점까지 다시금 돌아올 수 있으면 폐쇄 경로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혹은 해밀턴 경로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(clos tour)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시작지점에서 마지막 지점까지 돌아올 수 없으면 열린 경로 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(open tour)</a:t>
            </a:r>
            <a:endParaRPr lang="ko-KR" altLang="en-US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0">
            <a:extLst>
              <a:ext uri="{FF2B5EF4-FFF2-40B4-BE49-F238E27FC236}">
                <a16:creationId xmlns:a16="http://schemas.microsoft.com/office/drawing/2014/main" id="{33865B92-BADD-83BC-8743-AEDBD144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556"/>
          <a:stretch>
            <a:fillRect/>
          </a:stretch>
        </p:blipFill>
        <p:spPr>
          <a:xfrm>
            <a:off x="8116700" y="52757"/>
            <a:ext cx="3293648" cy="33762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00" name="Picture 4" descr="knights tour 5x5">
            <a:extLst>
              <a:ext uri="{FF2B5EF4-FFF2-40B4-BE49-F238E27FC236}">
                <a16:creationId xmlns:a16="http://schemas.microsoft.com/office/drawing/2014/main" id="{0D31323D-2CA9-8D72-2DC1-1D9AF8D9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061" y="3666559"/>
            <a:ext cx="28289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66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9F693-C829-D20F-48E1-BB1132793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32544-2373-A33F-13E5-D5FE2087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평범한 해법 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257805-5E80-B9EB-2EE7-D7E6A3696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672" y="1134458"/>
                <a:ext cx="10236415" cy="572354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더 이상 갈 수 있는 경로가 없다면</a:t>
                </a: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왔던 길을 되돌아 가서</a:t>
                </a: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또다른 경로를 찾아본다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해당 해법은 한 변의 길이가 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N</a:t>
                </a: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 때</a:t>
                </a:r>
                <a:endPara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  <m:t>8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여기어때 잘난체 고딕" panose="00000500000000000000" pitchFamily="50" charset="-127"/>
                          </a:rPr>
                          <m:t>𝑁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ea typeface="여기어때 잘난체 고딕" panose="00000500000000000000" pitchFamily="50" charset="-127"/>
                      </a:rPr>
                      <m:t>의</m:t>
                    </m:r>
                  </m:oMath>
                </a14:m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연산이 필요하게 된다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이는 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NP-</a:t>
                </a:r>
                <a:r>
                  <a:rPr lang="ko-KR" altLang="en-US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하드 문제와 연결될 수 있다</a:t>
                </a:r>
                <a:r>
                  <a:rPr lang="en-US" altLang="ko-KR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257805-5E80-B9EB-2EE7-D7E6A3696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672" y="1134458"/>
                <a:ext cx="10236415" cy="5723542"/>
              </a:xfrm>
              <a:blipFill>
                <a:blip r:embed="rId3"/>
                <a:stretch>
                  <a:fillRect l="-12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A38D3E9-FC7A-47E5-6DA3-BD37B088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95" y="935384"/>
            <a:ext cx="5603005" cy="55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0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9E05C-B8C4-8D3D-458F-7C2664E4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A35B4-A3B9-ADD2-B2B9-FC2002EB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681997"/>
            <a:ext cx="7735432" cy="478874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sz="6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연구개요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5DD22-82CA-B209-0E87-8C6130C96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6" y="2012762"/>
            <a:ext cx="6422679" cy="3706041"/>
          </a:xfrm>
        </p:spPr>
        <p:txBody>
          <a:bodyPr>
            <a:noAutofit/>
          </a:bodyPr>
          <a:lstStyle/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나이트 </a:t>
            </a:r>
            <a:r>
              <a:rPr lang="ko-KR" altLang="en-US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투어란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평범한 해법 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(Backtracking)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ko-KR" altLang="en-US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3200" dirty="0">
                <a:highlight>
                  <a:srgbClr val="FFFF00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ko-KR" sz="3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3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3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Picture 4" descr="나이트 (체스) - 위키백과, 우리 모두의 백과사전">
            <a:extLst>
              <a:ext uri="{FF2B5EF4-FFF2-40B4-BE49-F238E27FC236}">
                <a16:creationId xmlns:a16="http://schemas.microsoft.com/office/drawing/2014/main" id="{63250535-CD40-8287-A491-5E7E1A73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0"/>
            <a:ext cx="387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05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D28B-E8B3-291A-A262-18AE8F09E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4BF06-30FC-B602-4873-33A73F32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휴리스틱이란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A4414-769E-19E4-90C8-342215D0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43" y="1458923"/>
            <a:ext cx="10236415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일반적인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길찾기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알고리즘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1E49B2-58D4-3342-910E-1250B9A8E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43" y="2127826"/>
            <a:ext cx="50101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D989C1F-F981-EAF4-D95A-8C2C5DE7C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122" y="2127826"/>
            <a:ext cx="50101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9E1BC5C-1855-4A11-C8FA-4E4D0EF7D86E}"/>
              </a:ext>
            </a:extLst>
          </p:cNvPr>
          <p:cNvSpPr txBox="1">
            <a:spLocks/>
          </p:cNvSpPr>
          <p:nvPr/>
        </p:nvSpPr>
        <p:spPr>
          <a:xfrm>
            <a:off x="6377122" y="1458503"/>
            <a:ext cx="4461813" cy="102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A* 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휴리스틱</a:t>
            </a:r>
            <a:endParaRPr lang="en-US" altLang="ko-KR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93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AF69-B773-02F4-C554-C315B194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5AD71-7F5F-3A53-2A2B-2A34696A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401340"/>
            <a:ext cx="7735432" cy="478874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altLang="ko-KR" sz="40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Warnsdorff’s</a:t>
            </a:r>
            <a:r>
              <a:rPr lang="en-US" altLang="ko-KR" sz="40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Rule</a:t>
            </a:r>
            <a:endParaRPr lang="ko-KR" altLang="en-US" sz="40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F72B6-C0A3-2A75-0266-791E9908C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90" y="1537453"/>
            <a:ext cx="5654010" cy="4919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1823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년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바른스도르프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Warnsdorff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r>
              <a:rPr lang="ko-KR" altLang="en-US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는 나이트 투어를 찾기 위한 간단한 휴리스틱을 제안하였다</a:t>
            </a:r>
            <a:r>
              <a:rPr lang="en-US" altLang="ko-KR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90C5CB-6046-DC48-6059-FD1D17FE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3" y="307565"/>
            <a:ext cx="53530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8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2670</Words>
  <Application>Microsoft Office PowerPoint</Application>
  <PresentationFormat>와이드스크린</PresentationFormat>
  <Paragraphs>275</Paragraphs>
  <Slides>48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Cambria Math</vt:lpstr>
      <vt:lpstr>여기어때 잘난체 고딕</vt:lpstr>
      <vt:lpstr>맑은 고딕</vt:lpstr>
      <vt:lpstr>Arial</vt:lpstr>
      <vt:lpstr>Office 테마</vt:lpstr>
      <vt:lpstr>고차원의 일반화 나이트 투어 문제에 대해 높은 정확도를 보이는 Warnsdorff’s Rule 기반 휴리스틱 해법 제시</vt:lpstr>
      <vt:lpstr>목차</vt:lpstr>
      <vt:lpstr>1. 연구개요</vt:lpstr>
      <vt:lpstr>나이트 투어란?</vt:lpstr>
      <vt:lpstr>나이트 투어란?</vt:lpstr>
      <vt:lpstr>평범한 해법 (Backtracking)</vt:lpstr>
      <vt:lpstr>1. 연구개요</vt:lpstr>
      <vt:lpstr>휴리스틱이란?</vt:lpstr>
      <vt:lpstr>Warnsdorff’s Rule</vt:lpstr>
      <vt:lpstr>Warnsdorff’s Rule</vt:lpstr>
      <vt:lpstr>Warnsdorff’s Rule</vt:lpstr>
      <vt:lpstr>Warnsdorff’s Rule은 압도적으로 빠릅니다</vt:lpstr>
      <vt:lpstr>2. 기존 연구 분석</vt:lpstr>
      <vt:lpstr>Warnsdorff’s Rule</vt:lpstr>
      <vt:lpstr>Roth’s proposition</vt:lpstr>
      <vt:lpstr>Roth’s proposition</vt:lpstr>
      <vt:lpstr>2. 기존 연구 분석</vt:lpstr>
      <vt:lpstr>GKTP / Generalized Knight’s Tour Problem</vt:lpstr>
      <vt:lpstr>PowerPoint 프레젠테이션</vt:lpstr>
      <vt:lpstr>3. 연구 목표</vt:lpstr>
      <vt:lpstr>기존 연구들의 한계점 분석</vt:lpstr>
      <vt:lpstr>4. 연구 결과 및 고찰</vt:lpstr>
      <vt:lpstr>4. 연구 결과 및 고찰</vt:lpstr>
      <vt:lpstr>PowerPoint 프레젠테이션</vt:lpstr>
      <vt:lpstr>PowerPoint 프레젠테이션</vt:lpstr>
      <vt:lpstr>PowerPoint 프레젠테이션</vt:lpstr>
      <vt:lpstr>4. 연구 결과 및 고찰</vt:lpstr>
      <vt:lpstr>PowerPoint 프레젠테이션</vt:lpstr>
      <vt:lpstr>PowerPoint 프레젠테이션</vt:lpstr>
      <vt:lpstr>PowerPoint 프레젠테이션</vt:lpstr>
      <vt:lpstr>PowerPoint 프레젠테이션</vt:lpstr>
      <vt:lpstr>4. 연구 결과 및 고찰</vt:lpstr>
      <vt:lpstr>새로운 동점 처리</vt:lpstr>
      <vt:lpstr>새로운 동점 처리</vt:lpstr>
      <vt:lpstr>새로운 동점 처리</vt:lpstr>
      <vt:lpstr>새로운 동점 처리</vt:lpstr>
      <vt:lpstr>새로운 동점 처리</vt:lpstr>
      <vt:lpstr>PowerPoint 프레젠테이션</vt:lpstr>
      <vt:lpstr>PowerPoint 프레젠테이션</vt:lpstr>
      <vt:lpstr>PowerPoint 프레젠테이션</vt:lpstr>
      <vt:lpstr>PowerPoint 프레젠테이션</vt:lpstr>
      <vt:lpstr>5. 결론 및 요약</vt:lpstr>
      <vt:lpstr>기존 연구들의 한계점 분석</vt:lpstr>
      <vt:lpstr>고차원으로 확장된 일반화 나이트 투어 문제의 보편적인 휴리스틱 해법</vt:lpstr>
      <vt:lpstr>새로운 조건에서의 나이트 투어의 경로</vt:lpstr>
      <vt:lpstr>정확도 및 수행 시간</vt:lpstr>
      <vt:lpstr>학문 분야 연계성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Joonyoung Sung</dc:creator>
  <cp:lastModifiedBy>Joonyoung Sung</cp:lastModifiedBy>
  <cp:revision>80</cp:revision>
  <dcterms:created xsi:type="dcterms:W3CDTF">2025-10-03T12:40:19Z</dcterms:created>
  <dcterms:modified xsi:type="dcterms:W3CDTF">2025-10-03T22:59:35Z</dcterms:modified>
</cp:coreProperties>
</file>